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sldIdLst>
    <p:sldId id="262" r:id="rId5"/>
    <p:sldId id="263" r:id="rId6"/>
    <p:sldId id="270" r:id="rId7"/>
    <p:sldId id="271" r:id="rId8"/>
    <p:sldId id="272" r:id="rId9"/>
    <p:sldId id="273" r:id="rId10"/>
    <p:sldId id="274" r:id="rId11"/>
    <p:sldId id="275" r:id="rId12"/>
    <p:sldId id="278" r:id="rId13"/>
    <p:sldId id="276" r:id="rId14"/>
    <p:sldId id="277" r:id="rId15"/>
    <p:sldId id="269" r:id="rId16"/>
  </p:sldIdLst>
  <p:sldSz cx="12192000" cy="6858000"/>
  <p:notesSz cx="6858000" cy="9144000"/>
  <p:embeddedFontLst>
    <p:embeddedFont>
      <p:font typeface="SamsungOne 800C" panose="020B090603030302020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450C" panose="020B0506030303020204" charset="0"/>
      <p:regular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F601E-22C2-4FC9-B878-C60E4440F18C}" v="617" dt="2023-05-23T16:01:23.875"/>
    <p1510:client id="{AF003A0F-58E2-4132-8A7F-C92E83B19037}" v="1" dt="2023-05-23T16:04:04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b="1" dirty="0">
                <a:solidFill>
                  <a:srgbClr val="44546A"/>
                </a:solidFill>
                <a:latin typeface="SamsungOne 800C"/>
                <a:ea typeface="SamsungOne 450C"/>
                <a:cs typeface="Calibri"/>
              </a:rPr>
              <a:t>Индивидуальный проект </a:t>
            </a:r>
            <a:r>
              <a:rPr lang="ru-RU" sz="4400" b="1" dirty="0">
                <a:latin typeface="SamsungOne 800C"/>
                <a:cs typeface="Calibri"/>
              </a:rPr>
              <a:t/>
            </a:r>
            <a:br>
              <a:rPr lang="ru-RU" sz="4400" b="1" dirty="0">
                <a:latin typeface="SamsungOne 800C"/>
                <a:cs typeface="Calibri"/>
              </a:rPr>
            </a:br>
            <a:r>
              <a:rPr lang="ru-RU" sz="4400" b="1" dirty="0">
                <a:solidFill>
                  <a:srgbClr val="44546A"/>
                </a:solidFill>
                <a:latin typeface="SamsungOne 800C"/>
                <a:ea typeface="SamsungOne 450C"/>
                <a:cs typeface="Calibri"/>
              </a:rPr>
              <a:t>AR </a:t>
            </a:r>
            <a:r>
              <a:rPr lang="ru-RU" sz="4400" b="1" err="1">
                <a:solidFill>
                  <a:srgbClr val="44546A"/>
                </a:solidFill>
                <a:latin typeface="SamsungOne 800C"/>
                <a:ea typeface="SamsungOne 450C"/>
                <a:cs typeface="Calibri"/>
              </a:rPr>
              <a:t>Bird</a:t>
            </a:r>
            <a:endParaRPr lang="ru-RU" err="1">
              <a:solidFill>
                <a:srgbClr val="44546A"/>
              </a:solidFill>
              <a:latin typeface="SamsungOne 800C"/>
              <a:ea typeface="SamsungOne 450C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260A3BAA-3DF6-0460-84EC-B37AF51BCCBF}"/>
              </a:ext>
            </a:extLst>
          </p:cNvPr>
          <p:cNvSpPr txBox="1">
            <a:spLocks noGrp="1"/>
          </p:cNvSpPr>
          <p:nvPr/>
        </p:nvSpPr>
        <p:spPr>
          <a:xfrm>
            <a:off x="3043767" y="4637616"/>
            <a:ext cx="2663371" cy="15696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dirty="0">
                <a:solidFill>
                  <a:srgbClr val="44546A"/>
                </a:solidFill>
              </a:rPr>
              <a:t>Город:</a:t>
            </a:r>
            <a:endParaRPr lang="ru-RU" sz="2400">
              <a:solidFill>
                <a:srgbClr val="44546A"/>
              </a:solidFill>
              <a:ea typeface="SamsungOne 450C"/>
              <a:cs typeface="Calibri"/>
            </a:endParaRPr>
          </a:p>
          <a:p>
            <a:pPr algn="r"/>
            <a:r>
              <a:rPr lang="ru-RU" sz="2400" dirty="0">
                <a:solidFill>
                  <a:srgbClr val="44546A"/>
                </a:solidFill>
              </a:rPr>
              <a:t>Площадка:</a:t>
            </a:r>
            <a:endParaRPr lang="ru-RU" sz="2400">
              <a:solidFill>
                <a:srgbClr val="44546A"/>
              </a:solidFill>
              <a:ea typeface="SamsungOne 450C"/>
              <a:cs typeface="Calibri"/>
            </a:endParaRPr>
          </a:p>
          <a:p>
            <a:pPr algn="r"/>
            <a:r>
              <a:rPr lang="ru-RU" sz="2400" dirty="0">
                <a:solidFill>
                  <a:srgbClr val="44546A"/>
                </a:solidFill>
              </a:rPr>
              <a:t>Учащийся:</a:t>
            </a:r>
            <a:endParaRPr lang="ru-RU" sz="2400">
              <a:solidFill>
                <a:srgbClr val="44546A"/>
              </a:solidFill>
              <a:ea typeface="SamsungOne 450C"/>
              <a:cs typeface="Calibri"/>
            </a:endParaRPr>
          </a:p>
          <a:p>
            <a:pPr algn="r"/>
            <a:r>
              <a:rPr lang="ru-RU" sz="2400" dirty="0">
                <a:solidFill>
                  <a:srgbClr val="44546A"/>
                </a:solidFill>
              </a:rPr>
              <a:t>Преподаватель:</a:t>
            </a:r>
            <a:endParaRPr lang="en-US" sz="2400">
              <a:solidFill>
                <a:srgbClr val="44546A"/>
              </a:solidFill>
              <a:ea typeface="SamsungOne 450C"/>
              <a:cs typeface="Calibri" panose="020F0502020204030204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xmlns="" id="{B06DAB9C-6479-27BB-358B-D850ED3C7556}"/>
              </a:ext>
            </a:extLst>
          </p:cNvPr>
          <p:cNvSpPr txBox="1">
            <a:spLocks/>
          </p:cNvSpPr>
          <p:nvPr/>
        </p:nvSpPr>
        <p:spPr>
          <a:xfrm>
            <a:off x="5545968" y="4673901"/>
            <a:ext cx="6639679" cy="150810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Новосибирск</a:t>
            </a:r>
            <a:endParaRPr lang="ru-RU" sz="200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lt"/>
              <a:ea typeface="SamsungOne 450C"/>
              <a:cs typeface="Calibri"/>
            </a:endParaRPr>
          </a:p>
          <a:p>
            <a:pPr lvl="0">
              <a:spcBef>
                <a:spcPct val="20000"/>
              </a:spcBef>
              <a:defRPr/>
            </a:pPr>
            <a:r>
              <a:rPr lang="ru-RU" sz="2000" dirty="0">
                <a:solidFill>
                  <a:srgbClr val="44546A"/>
                </a:solidFill>
              </a:rPr>
              <a:t>МБОУ Инженерный лицей НГТУ</a:t>
            </a:r>
            <a:endParaRPr lang="ru-RU" sz="2000">
              <a:solidFill>
                <a:srgbClr val="44546A"/>
              </a:solidFill>
              <a:ea typeface="SamsungOne 450C"/>
              <a:cs typeface="Calibri"/>
            </a:endParaRPr>
          </a:p>
          <a:p>
            <a:pPr>
              <a:spcBef>
                <a:spcPct val="20000"/>
              </a:spcBef>
              <a:defRPr/>
            </a:pPr>
            <a:r>
              <a:rPr lang="ru-RU" sz="2000" dirty="0" err="1">
                <a:solidFill>
                  <a:srgbClr val="44546A"/>
                </a:solidFill>
                <a:cs typeface="Calibri"/>
              </a:rPr>
              <a:t>Мицура</a:t>
            </a:r>
            <a:r>
              <a:rPr lang="ru-RU" sz="2000" dirty="0">
                <a:solidFill>
                  <a:srgbClr val="44546A"/>
                </a:solidFill>
                <a:cs typeface="Calibri"/>
              </a:rPr>
              <a:t> Анастасия</a:t>
            </a:r>
            <a:endParaRPr lang="ru-RU" sz="2000">
              <a:solidFill>
                <a:srgbClr val="FFFFFF"/>
              </a:solidFill>
              <a:ea typeface="SamsungOne 450C"/>
              <a:cs typeface="Calibri"/>
            </a:endParaRPr>
          </a:p>
          <a:p>
            <a:pPr>
              <a:spcBef>
                <a:spcPct val="20000"/>
              </a:spcBef>
              <a:defRPr/>
            </a:pPr>
            <a:r>
              <a:rPr lang="ru-RU" sz="2000" dirty="0" err="1">
                <a:solidFill>
                  <a:srgbClr val="44546A"/>
                </a:solidFill>
                <a:cs typeface="Calibri"/>
              </a:rPr>
              <a:t>Шперлинг</a:t>
            </a:r>
            <a:r>
              <a:rPr lang="ru-RU" sz="2000" dirty="0">
                <a:solidFill>
                  <a:srgbClr val="44546A"/>
                </a:solidFill>
              </a:rPr>
              <a:t> Владимир Константинович</a:t>
            </a:r>
            <a:endParaRPr lang="ru-RU" sz="2000" b="1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Иерархия классов</a:t>
            </a:r>
            <a:endParaRPr lang="ru-RU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92" y="1545197"/>
            <a:ext cx="28670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415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Перспективы</a:t>
            </a:r>
            <a:endParaRPr lang="ru-RU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471B00-BDF3-106E-7B1C-04AE40A43A23}"/>
              </a:ext>
            </a:extLst>
          </p:cNvPr>
          <p:cNvSpPr txBox="1"/>
          <p:nvPr/>
        </p:nvSpPr>
        <p:spPr>
          <a:xfrm>
            <a:off x="1758860" y="1621113"/>
            <a:ext cx="8452337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rgbClr val="44546A"/>
                </a:solidFill>
              </a:rPr>
              <a:t>Доработать фрагменты описания организации и адреса</a:t>
            </a:r>
          </a:p>
          <a:p>
            <a:endParaRPr lang="ru-RU" sz="2400" dirty="0" smtClean="0">
              <a:solidFill>
                <a:srgbClr val="44546A"/>
              </a:solidFill>
            </a:endParaRPr>
          </a:p>
          <a:p>
            <a:r>
              <a:rPr lang="ru-RU" sz="2400" dirty="0" smtClean="0">
                <a:solidFill>
                  <a:srgbClr val="44546A"/>
                </a:solidFill>
              </a:rPr>
              <a:t>Добавить фильтр организаций</a:t>
            </a:r>
          </a:p>
          <a:p>
            <a:endParaRPr lang="ru-RU" sz="2400" dirty="0" smtClean="0">
              <a:solidFill>
                <a:srgbClr val="44546A"/>
              </a:solidFill>
            </a:endParaRPr>
          </a:p>
          <a:p>
            <a:r>
              <a:rPr lang="ru-RU" sz="2400" dirty="0" smtClean="0">
                <a:solidFill>
                  <a:srgbClr val="44546A"/>
                </a:solidFill>
              </a:rPr>
              <a:t>Добавить достижения на страницу профиля</a:t>
            </a:r>
            <a:endParaRPr lang="ru-RU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603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b="1" dirty="0">
                <a:solidFill>
                  <a:srgbClr val="44546A"/>
                </a:solidFill>
                <a:latin typeface="SamsungOne 800C"/>
                <a:ea typeface="SamsungOne 450C"/>
                <a:cs typeface="Calibri"/>
              </a:rPr>
              <a:t>Индивидуальный проект </a:t>
            </a:r>
            <a:r>
              <a:rPr lang="ru-RU" sz="4400" b="1" dirty="0">
                <a:latin typeface="SamsungOne 800C"/>
                <a:cs typeface="Calibri"/>
              </a:rPr>
              <a:t/>
            </a:r>
            <a:br>
              <a:rPr lang="ru-RU" sz="4400" b="1" dirty="0">
                <a:latin typeface="SamsungOne 800C"/>
                <a:cs typeface="Calibri"/>
              </a:rPr>
            </a:br>
            <a:r>
              <a:rPr lang="ru-RU" sz="4400" b="1" dirty="0">
                <a:solidFill>
                  <a:srgbClr val="44546A"/>
                </a:solidFill>
                <a:latin typeface="SamsungOne 800C"/>
                <a:ea typeface="SamsungOne 450C"/>
                <a:cs typeface="Calibri"/>
              </a:rPr>
              <a:t>AR </a:t>
            </a:r>
            <a:r>
              <a:rPr lang="ru-RU" sz="4400" b="1" err="1">
                <a:solidFill>
                  <a:srgbClr val="44546A"/>
                </a:solidFill>
                <a:latin typeface="SamsungOne 800C"/>
                <a:ea typeface="SamsungOne 450C"/>
                <a:cs typeface="Calibri"/>
              </a:rPr>
              <a:t>Bird</a:t>
            </a:r>
            <a:endParaRPr lang="ru-RU" err="1">
              <a:solidFill>
                <a:srgbClr val="44546A"/>
              </a:solidFill>
              <a:latin typeface="SamsungOne 800C"/>
              <a:ea typeface="SamsungOne 450C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xmlns="" id="{260A3BAA-3DF6-0460-84EC-B37AF51BCCBF}"/>
              </a:ext>
            </a:extLst>
          </p:cNvPr>
          <p:cNvSpPr txBox="1">
            <a:spLocks noGrp="1"/>
          </p:cNvSpPr>
          <p:nvPr/>
        </p:nvSpPr>
        <p:spPr>
          <a:xfrm>
            <a:off x="3043767" y="4637616"/>
            <a:ext cx="2663371" cy="15696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dirty="0">
                <a:solidFill>
                  <a:srgbClr val="44546A"/>
                </a:solidFill>
              </a:rPr>
              <a:t>Город:</a:t>
            </a:r>
            <a:endParaRPr lang="ru-RU" sz="2400">
              <a:solidFill>
                <a:srgbClr val="44546A"/>
              </a:solidFill>
              <a:ea typeface="SamsungOne 450C"/>
              <a:cs typeface="Calibri"/>
            </a:endParaRPr>
          </a:p>
          <a:p>
            <a:pPr algn="r"/>
            <a:r>
              <a:rPr lang="ru-RU" sz="2400" dirty="0">
                <a:solidFill>
                  <a:srgbClr val="44546A"/>
                </a:solidFill>
              </a:rPr>
              <a:t>Площадка:</a:t>
            </a:r>
            <a:endParaRPr lang="ru-RU" sz="2400">
              <a:solidFill>
                <a:srgbClr val="44546A"/>
              </a:solidFill>
              <a:ea typeface="SamsungOne 450C"/>
              <a:cs typeface="Calibri"/>
            </a:endParaRPr>
          </a:p>
          <a:p>
            <a:pPr algn="r"/>
            <a:r>
              <a:rPr lang="ru-RU" sz="2400" dirty="0">
                <a:solidFill>
                  <a:srgbClr val="44546A"/>
                </a:solidFill>
              </a:rPr>
              <a:t>Учащийся:</a:t>
            </a:r>
            <a:endParaRPr lang="ru-RU" sz="2400">
              <a:solidFill>
                <a:srgbClr val="44546A"/>
              </a:solidFill>
              <a:ea typeface="SamsungOne 450C"/>
              <a:cs typeface="Calibri"/>
            </a:endParaRPr>
          </a:p>
          <a:p>
            <a:pPr algn="r"/>
            <a:r>
              <a:rPr lang="ru-RU" sz="2400" dirty="0">
                <a:solidFill>
                  <a:srgbClr val="44546A"/>
                </a:solidFill>
              </a:rPr>
              <a:t>Преподаватель:</a:t>
            </a:r>
            <a:endParaRPr lang="en-US" sz="2400">
              <a:solidFill>
                <a:srgbClr val="44546A"/>
              </a:solidFill>
              <a:ea typeface="SamsungOne 450C"/>
              <a:cs typeface="Calibri" panose="020F0502020204030204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xmlns="" id="{B06DAB9C-6479-27BB-358B-D850ED3C7556}"/>
              </a:ext>
            </a:extLst>
          </p:cNvPr>
          <p:cNvSpPr txBox="1">
            <a:spLocks/>
          </p:cNvSpPr>
          <p:nvPr/>
        </p:nvSpPr>
        <p:spPr>
          <a:xfrm>
            <a:off x="5545968" y="4673901"/>
            <a:ext cx="6639679" cy="150810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Новосибирск</a:t>
            </a:r>
            <a:endParaRPr lang="ru-RU" sz="200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lt"/>
              <a:ea typeface="SamsungOne 450C"/>
              <a:cs typeface="Calibri"/>
            </a:endParaRPr>
          </a:p>
          <a:p>
            <a:pPr lvl="0">
              <a:spcBef>
                <a:spcPct val="20000"/>
              </a:spcBef>
              <a:defRPr/>
            </a:pPr>
            <a:r>
              <a:rPr lang="ru-RU" sz="2000" dirty="0">
                <a:solidFill>
                  <a:srgbClr val="44546A"/>
                </a:solidFill>
              </a:rPr>
              <a:t>МБОУ Инженерный лицей НГТУ</a:t>
            </a:r>
            <a:endParaRPr lang="ru-RU" sz="2000">
              <a:solidFill>
                <a:srgbClr val="44546A"/>
              </a:solidFill>
              <a:ea typeface="SamsungOne 450C"/>
              <a:cs typeface="Calibri"/>
            </a:endParaRPr>
          </a:p>
          <a:p>
            <a:pPr>
              <a:spcBef>
                <a:spcPct val="20000"/>
              </a:spcBef>
              <a:defRPr/>
            </a:pPr>
            <a:r>
              <a:rPr lang="ru-RU" sz="2000" dirty="0" err="1">
                <a:solidFill>
                  <a:srgbClr val="44546A"/>
                </a:solidFill>
                <a:cs typeface="Calibri"/>
              </a:rPr>
              <a:t>Мицура</a:t>
            </a:r>
            <a:r>
              <a:rPr lang="ru-RU" sz="2000" dirty="0">
                <a:solidFill>
                  <a:srgbClr val="44546A"/>
                </a:solidFill>
                <a:cs typeface="Calibri"/>
              </a:rPr>
              <a:t> Анастасия</a:t>
            </a:r>
            <a:endParaRPr lang="ru-RU" sz="2000">
              <a:solidFill>
                <a:srgbClr val="FFFFFF"/>
              </a:solidFill>
              <a:ea typeface="SamsungOne 450C"/>
              <a:cs typeface="Calibri"/>
            </a:endParaRPr>
          </a:p>
          <a:p>
            <a:pPr>
              <a:spcBef>
                <a:spcPct val="20000"/>
              </a:spcBef>
              <a:defRPr/>
            </a:pPr>
            <a:r>
              <a:rPr lang="ru-RU" sz="2000" dirty="0" err="1">
                <a:solidFill>
                  <a:srgbClr val="44546A"/>
                </a:solidFill>
                <a:cs typeface="Calibri"/>
              </a:rPr>
              <a:t>Шперлинг</a:t>
            </a:r>
            <a:r>
              <a:rPr lang="ru-RU" sz="2000" dirty="0">
                <a:solidFill>
                  <a:srgbClr val="44546A"/>
                </a:solidFill>
              </a:rPr>
              <a:t> Владимир Константинович</a:t>
            </a:r>
            <a:endParaRPr lang="ru-RU" sz="2000" b="1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1008774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Назначение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471B00-BDF3-106E-7B1C-04AE40A43A23}"/>
              </a:ext>
            </a:extLst>
          </p:cNvPr>
          <p:cNvSpPr txBox="1"/>
          <p:nvPr/>
        </p:nvSpPr>
        <p:spPr>
          <a:xfrm>
            <a:off x="1868468" y="1685506"/>
            <a:ext cx="8452337" cy="224676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>
                <a:solidFill>
                  <a:srgbClr val="44546A"/>
                </a:solidFill>
                <a:latin typeface="Calibri Light"/>
                <a:ea typeface="SamsungOne 450C"/>
                <a:cs typeface="Calibri Light"/>
              </a:rPr>
              <a:t>Данное приложение </a:t>
            </a:r>
            <a:r>
              <a:rPr lang="ru-RU" sz="2800" dirty="0" smtClean="0">
                <a:solidFill>
                  <a:srgbClr val="44546A"/>
                </a:solidFill>
                <a:latin typeface="Calibri Light"/>
                <a:ea typeface="SamsungOne 450C"/>
                <a:cs typeface="Calibri Light"/>
              </a:rPr>
              <a:t>актуально для туристов, </a:t>
            </a:r>
            <a:r>
              <a:rPr lang="ru-RU" sz="2800" dirty="0">
                <a:solidFill>
                  <a:srgbClr val="44546A"/>
                </a:solidFill>
                <a:latin typeface="Calibri Light"/>
                <a:ea typeface="SamsungOne 450C"/>
                <a:cs typeface="Calibri Light"/>
              </a:rPr>
              <a:t>которые ещё плохо ориентируются в </a:t>
            </a:r>
            <a:r>
              <a:rPr lang="ru-RU" sz="2800" dirty="0" smtClean="0">
                <a:solidFill>
                  <a:srgbClr val="44546A"/>
                </a:solidFill>
                <a:latin typeface="Calibri Light"/>
                <a:ea typeface="SamsungOne 450C"/>
                <a:cs typeface="Calibri Light"/>
              </a:rPr>
              <a:t>городе. Ведь </a:t>
            </a:r>
            <a:r>
              <a:rPr lang="ru-RU" sz="2800" dirty="0">
                <a:solidFill>
                  <a:srgbClr val="44546A"/>
                </a:solidFill>
                <a:latin typeface="Calibri Light"/>
                <a:ea typeface="SamsungOne 450C"/>
                <a:cs typeface="Calibri Light"/>
              </a:rPr>
              <a:t>наведением смартфона на здание, пользователь получает перечень </a:t>
            </a:r>
            <a:r>
              <a:rPr lang="ru-RU" sz="2800" dirty="0" smtClean="0">
                <a:solidFill>
                  <a:srgbClr val="44546A"/>
                </a:solidFill>
                <a:latin typeface="Calibri Light"/>
                <a:ea typeface="SamsungOne 450C"/>
                <a:cs typeface="Calibri Light"/>
              </a:rPr>
              <a:t>организаций, </a:t>
            </a:r>
            <a:r>
              <a:rPr lang="ru-RU" sz="2800" dirty="0">
                <a:solidFill>
                  <a:srgbClr val="44546A"/>
                </a:solidFill>
                <a:latin typeface="Calibri Light"/>
                <a:ea typeface="SamsungOne 450C"/>
                <a:cs typeface="Calibri Light"/>
              </a:rPr>
              <a:t>которые есть в здании и </a:t>
            </a:r>
            <a:r>
              <a:rPr lang="ru-RU" sz="2800" dirty="0" smtClean="0">
                <a:solidFill>
                  <a:srgbClr val="44546A"/>
                </a:solidFill>
                <a:latin typeface="Calibri Light"/>
                <a:ea typeface="SamsungOne 450C"/>
                <a:cs typeface="Calibri Light"/>
              </a:rPr>
              <a:t>этаж, </a:t>
            </a:r>
            <a:r>
              <a:rPr lang="ru-RU" sz="2800" dirty="0">
                <a:solidFill>
                  <a:srgbClr val="44546A"/>
                </a:solidFill>
                <a:latin typeface="Calibri Light"/>
                <a:ea typeface="SamsungOne 450C"/>
                <a:cs typeface="Calibri Light"/>
              </a:rPr>
              <a:t>на котором они </a:t>
            </a:r>
            <a:r>
              <a:rPr lang="ru-RU" sz="2800" dirty="0" smtClean="0">
                <a:solidFill>
                  <a:srgbClr val="44546A"/>
                </a:solidFill>
                <a:latin typeface="Calibri Light"/>
                <a:ea typeface="SamsungOne 450C"/>
                <a:cs typeface="Calibri Light"/>
              </a:rPr>
              <a:t>расположены.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Экраны приложения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471B00-BDF3-106E-7B1C-04AE40A43A23}"/>
              </a:ext>
            </a:extLst>
          </p:cNvPr>
          <p:cNvSpPr txBox="1"/>
          <p:nvPr/>
        </p:nvSpPr>
        <p:spPr>
          <a:xfrm>
            <a:off x="1868468" y="1685506"/>
            <a:ext cx="845233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>
              <a:solidFill>
                <a:srgbClr val="44546A"/>
              </a:solidFill>
              <a:latin typeface="Calibri Light"/>
              <a:ea typeface="SamsungOne 450C"/>
              <a:cs typeface="Calibri Light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xmlns="" id="{A66F4B69-3B26-2879-5414-36563D3E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91" y="1080740"/>
            <a:ext cx="2933693" cy="5212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B471B00-BDF3-106E-7B1C-04AE40A43A23}"/>
              </a:ext>
            </a:extLst>
          </p:cNvPr>
          <p:cNvSpPr txBox="1"/>
          <p:nvPr/>
        </p:nvSpPr>
        <p:spPr>
          <a:xfrm>
            <a:off x="5379838" y="1997005"/>
            <a:ext cx="4976598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smtClean="0">
                <a:solidFill>
                  <a:srgbClr val="44546A"/>
                </a:solidFill>
              </a:rPr>
              <a:t>Направь телефон на здание в нужном направлении</a:t>
            </a:r>
          </a:p>
          <a:p>
            <a:endParaRPr lang="ru-RU" sz="2000" b="1" dirty="0">
              <a:solidFill>
                <a:srgbClr val="44546A"/>
              </a:solidFill>
            </a:endParaRPr>
          </a:p>
          <a:p>
            <a:r>
              <a:rPr lang="ru-RU" sz="2000" b="1" dirty="0" smtClean="0">
                <a:solidFill>
                  <a:srgbClr val="44546A"/>
                </a:solidFill>
              </a:rPr>
              <a:t>Нажми на кнопку </a:t>
            </a:r>
            <a:r>
              <a:rPr lang="en-US" sz="2000" b="1" dirty="0" smtClean="0">
                <a:solidFill>
                  <a:srgbClr val="44546A"/>
                </a:solidFill>
              </a:rPr>
              <a:t>“</a:t>
            </a:r>
            <a:r>
              <a:rPr lang="ru-RU" sz="2000" b="1" dirty="0" smtClean="0">
                <a:solidFill>
                  <a:srgbClr val="44546A"/>
                </a:solidFill>
              </a:rPr>
              <a:t>сканировать</a:t>
            </a:r>
            <a:r>
              <a:rPr lang="en-US" sz="2000" b="1" dirty="0" smtClean="0">
                <a:solidFill>
                  <a:srgbClr val="44546A"/>
                </a:solidFill>
              </a:rPr>
              <a:t>”</a:t>
            </a:r>
            <a:endParaRPr lang="ru-RU" sz="2000" b="1" dirty="0" smtClean="0">
              <a:solidFill>
                <a:srgbClr val="44546A"/>
              </a:solidFill>
            </a:endParaRPr>
          </a:p>
          <a:p>
            <a:endParaRPr lang="ru-RU" sz="2000" b="1" dirty="0" smtClean="0">
              <a:solidFill>
                <a:srgbClr val="44546A"/>
              </a:solidFill>
            </a:endParaRPr>
          </a:p>
          <a:p>
            <a:r>
              <a:rPr lang="ru-RU" sz="2000" b="1" dirty="0" smtClean="0">
                <a:solidFill>
                  <a:srgbClr val="44546A"/>
                </a:solidFill>
              </a:rPr>
              <a:t>Узнай адрес здания</a:t>
            </a:r>
          </a:p>
          <a:p>
            <a:endParaRPr lang="ru-RU" sz="2000" b="1" dirty="0" smtClean="0">
              <a:solidFill>
                <a:srgbClr val="44546A"/>
              </a:solidFill>
            </a:endParaRPr>
          </a:p>
          <a:p>
            <a:r>
              <a:rPr lang="ru-RU" sz="2000" b="1" dirty="0" smtClean="0">
                <a:solidFill>
                  <a:srgbClr val="44546A"/>
                </a:solidFill>
              </a:rPr>
              <a:t>Получи перечь организаций в нём и этаж, на которых они находятся</a:t>
            </a:r>
          </a:p>
          <a:p>
            <a:endParaRPr lang="ru-RU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9182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Экраны приложения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471B00-BDF3-106E-7B1C-04AE40A43A23}"/>
              </a:ext>
            </a:extLst>
          </p:cNvPr>
          <p:cNvSpPr txBox="1"/>
          <p:nvPr/>
        </p:nvSpPr>
        <p:spPr>
          <a:xfrm>
            <a:off x="1868468" y="1685506"/>
            <a:ext cx="845233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>
              <a:solidFill>
                <a:srgbClr val="44546A"/>
              </a:solidFill>
              <a:latin typeface="Calibri Light"/>
              <a:ea typeface="SamsungOne 450C"/>
              <a:cs typeface="Calibri Light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58B97EF3-624F-98F0-93C4-9FA4EDB9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38" y="1124793"/>
            <a:ext cx="2933694" cy="5212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B471B00-BDF3-106E-7B1C-04AE40A43A23}"/>
              </a:ext>
            </a:extLst>
          </p:cNvPr>
          <p:cNvSpPr txBox="1"/>
          <p:nvPr/>
        </p:nvSpPr>
        <p:spPr>
          <a:xfrm>
            <a:off x="5534701" y="1947116"/>
            <a:ext cx="5152373" cy="19082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rgbClr val="44546A"/>
                </a:solidFill>
              </a:rPr>
              <a:t>Все отсканированные адреса будут отображаться здесь</a:t>
            </a:r>
          </a:p>
          <a:p>
            <a:endParaRPr lang="ru-RU" sz="2000" b="1" dirty="0" smtClean="0">
              <a:solidFill>
                <a:srgbClr val="44546A"/>
              </a:solidFill>
            </a:endParaRPr>
          </a:p>
          <a:p>
            <a:r>
              <a:rPr lang="ru-RU" sz="2000" b="1" dirty="0" smtClean="0">
                <a:solidFill>
                  <a:srgbClr val="44546A"/>
                </a:solidFill>
              </a:rPr>
              <a:t>Можно получить информацию о городе, стране и почтовом индексе</a:t>
            </a:r>
            <a:endParaRPr lang="ru-RU" sz="2000" b="1" dirty="0" smtClean="0">
              <a:solidFill>
                <a:srgbClr val="44546A"/>
              </a:solidFill>
            </a:endParaRPr>
          </a:p>
          <a:p>
            <a:endParaRPr lang="ru-RU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2666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Экраны приложения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471B00-BDF3-106E-7B1C-04AE40A43A23}"/>
              </a:ext>
            </a:extLst>
          </p:cNvPr>
          <p:cNvSpPr txBox="1"/>
          <p:nvPr/>
        </p:nvSpPr>
        <p:spPr>
          <a:xfrm>
            <a:off x="1868468" y="1685506"/>
            <a:ext cx="845233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>
              <a:solidFill>
                <a:srgbClr val="44546A"/>
              </a:solidFill>
              <a:latin typeface="Calibri Light"/>
              <a:ea typeface="SamsungOne 450C"/>
              <a:cs typeface="Calibri Ligh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38" y="1080740"/>
            <a:ext cx="2968826" cy="5272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B471B00-BDF3-106E-7B1C-04AE40A43A23}"/>
              </a:ext>
            </a:extLst>
          </p:cNvPr>
          <p:cNvSpPr txBox="1"/>
          <p:nvPr/>
        </p:nvSpPr>
        <p:spPr>
          <a:xfrm>
            <a:off x="5534701" y="1947116"/>
            <a:ext cx="5152373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smtClean="0">
                <a:solidFill>
                  <a:srgbClr val="44546A"/>
                </a:solidFill>
              </a:rPr>
              <a:t>Можно изменять имя пользователя</a:t>
            </a:r>
          </a:p>
          <a:p>
            <a:endParaRPr lang="ru-RU" sz="2000" b="1" dirty="0">
              <a:solidFill>
                <a:srgbClr val="44546A"/>
              </a:solidFill>
            </a:endParaRPr>
          </a:p>
          <a:p>
            <a:r>
              <a:rPr lang="ru-RU" sz="2000" b="1" dirty="0" smtClean="0">
                <a:solidFill>
                  <a:srgbClr val="44546A"/>
                </a:solidFill>
              </a:rPr>
              <a:t>Узнать сколько мест уже было отсканировано </a:t>
            </a:r>
          </a:p>
          <a:p>
            <a:endParaRPr lang="ru-RU" sz="2000" b="1" dirty="0">
              <a:solidFill>
                <a:srgbClr val="44546A"/>
              </a:solidFill>
            </a:endParaRPr>
          </a:p>
          <a:p>
            <a:r>
              <a:rPr lang="ru-RU" sz="2000" b="1" dirty="0" smtClean="0">
                <a:solidFill>
                  <a:srgbClr val="44546A"/>
                </a:solidFill>
              </a:rPr>
              <a:t>Узнать свой уровень в приложении</a:t>
            </a:r>
            <a:endParaRPr lang="ru-RU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24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Принцип работы</a:t>
            </a:r>
            <a:endParaRPr lang="ru-RU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471B00-BDF3-106E-7B1C-04AE40A43A23}"/>
              </a:ext>
            </a:extLst>
          </p:cNvPr>
          <p:cNvSpPr txBox="1"/>
          <p:nvPr/>
        </p:nvSpPr>
        <p:spPr>
          <a:xfrm>
            <a:off x="1758860" y="1621113"/>
            <a:ext cx="8452337" cy="28623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solidFill>
                  <a:srgbClr val="44546A"/>
                </a:solidFill>
              </a:rPr>
              <a:t>Считывание </a:t>
            </a:r>
            <a:r>
              <a:rPr lang="ru-RU" sz="2000" dirty="0" err="1" smtClean="0">
                <a:solidFill>
                  <a:srgbClr val="44546A"/>
                </a:solidFill>
              </a:rPr>
              <a:t>геопозиции</a:t>
            </a:r>
            <a:endParaRPr lang="ru-RU" sz="2000" dirty="0" smtClean="0">
              <a:solidFill>
                <a:srgbClr val="44546A"/>
              </a:solidFill>
            </a:endParaRPr>
          </a:p>
          <a:p>
            <a:endParaRPr lang="ru-RU" sz="2000" dirty="0" smtClean="0">
              <a:solidFill>
                <a:srgbClr val="44546A"/>
              </a:solidFill>
            </a:endParaRPr>
          </a:p>
          <a:p>
            <a:r>
              <a:rPr lang="ru-RU" sz="2000" dirty="0" smtClean="0">
                <a:solidFill>
                  <a:srgbClr val="44546A"/>
                </a:solidFill>
              </a:rPr>
              <a:t>Получение градуса отклонения от севера при помощи датчиков</a:t>
            </a:r>
            <a:r>
              <a:rPr lang="en-US" sz="2000" dirty="0" smtClean="0">
                <a:solidFill>
                  <a:srgbClr val="44546A"/>
                </a:solidFill>
              </a:rPr>
              <a:t>: </a:t>
            </a:r>
            <a:r>
              <a:rPr lang="ru-RU" sz="2000" dirty="0" smtClean="0">
                <a:solidFill>
                  <a:srgbClr val="44546A"/>
                </a:solidFill>
              </a:rPr>
              <a:t>акселерометра и датчика магнитных полей</a:t>
            </a:r>
          </a:p>
          <a:p>
            <a:endParaRPr lang="ru-RU" sz="2000" dirty="0" smtClean="0">
              <a:solidFill>
                <a:srgbClr val="44546A"/>
              </a:solidFill>
            </a:endParaRPr>
          </a:p>
          <a:p>
            <a:r>
              <a:rPr lang="ru-RU" sz="2000" dirty="0" smtClean="0">
                <a:solidFill>
                  <a:srgbClr val="44546A"/>
                </a:solidFill>
              </a:rPr>
              <a:t>Отправляется клиент-серверный запрос в </a:t>
            </a:r>
            <a:r>
              <a:rPr lang="en-US" sz="2000" dirty="0" err="1" smtClean="0">
                <a:solidFill>
                  <a:srgbClr val="44546A"/>
                </a:solidFill>
              </a:rPr>
              <a:t>api</a:t>
            </a:r>
            <a:r>
              <a:rPr lang="en-US" sz="2000" dirty="0" smtClean="0">
                <a:solidFill>
                  <a:srgbClr val="44546A"/>
                </a:solidFill>
              </a:rPr>
              <a:t> </a:t>
            </a:r>
            <a:r>
              <a:rPr lang="ru-RU" sz="2000" dirty="0" smtClean="0">
                <a:solidFill>
                  <a:srgbClr val="44546A"/>
                </a:solidFill>
              </a:rPr>
              <a:t>2</a:t>
            </a:r>
            <a:r>
              <a:rPr lang="en-US" sz="2000" dirty="0" err="1" smtClean="0">
                <a:solidFill>
                  <a:srgbClr val="44546A"/>
                </a:solidFill>
              </a:rPr>
              <a:t>gis</a:t>
            </a:r>
            <a:r>
              <a:rPr lang="ru-RU" sz="2000" dirty="0" smtClean="0">
                <a:solidFill>
                  <a:srgbClr val="44546A"/>
                </a:solidFill>
              </a:rPr>
              <a:t>, и получается перечень  организаций по данным координатам</a:t>
            </a:r>
          </a:p>
          <a:p>
            <a:endParaRPr lang="ru-RU" sz="2000" dirty="0" smtClean="0">
              <a:solidFill>
                <a:srgbClr val="44546A"/>
              </a:solidFill>
            </a:endParaRPr>
          </a:p>
          <a:p>
            <a:r>
              <a:rPr lang="ru-RU" sz="2000" dirty="0" smtClean="0">
                <a:solidFill>
                  <a:srgbClr val="44546A"/>
                </a:solidFill>
              </a:rPr>
              <a:t>Адрес, который был отсканирован добавляется в базу данных</a:t>
            </a:r>
            <a:endParaRPr lang="ru-RU" sz="20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59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Дополнительный средства</a:t>
            </a:r>
            <a:endParaRPr lang="ru-RU" b="1" dirty="0"/>
          </a:p>
        </p:txBody>
      </p:sp>
      <p:pic>
        <p:nvPicPr>
          <p:cNvPr id="6" name="Рисунок 3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xmlns="" id="{7A8B3477-F80B-9BEC-53BF-22ABE97B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98" y="2326241"/>
            <a:ext cx="3981450" cy="2241550"/>
          </a:xfrm>
          <a:prstGeom prst="rect">
            <a:avLst/>
          </a:prstGeom>
        </p:spPr>
      </p:pic>
      <p:pic>
        <p:nvPicPr>
          <p:cNvPr id="7" name="Рисунок 5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xmlns="" id="{F901855D-F7A9-D0EC-FFD1-226DABE8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13" y="2325924"/>
            <a:ext cx="3981450" cy="22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89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Требования</a:t>
            </a:r>
            <a:endParaRPr lang="ru-RU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D725D7C-1248-1B0E-0981-30AC3974B19E}"/>
              </a:ext>
            </a:extLst>
          </p:cNvPr>
          <p:cNvSpPr txBox="1"/>
          <p:nvPr/>
        </p:nvSpPr>
        <p:spPr>
          <a:xfrm>
            <a:off x="2304424" y="1867313"/>
            <a:ext cx="44682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rgbClr val="44546A"/>
                </a:solidFill>
                <a:cs typeface="Calibri Light"/>
              </a:rPr>
              <a:t>Версия андроида не ниже </a:t>
            </a:r>
            <a:r>
              <a:rPr lang="ru-RU" sz="2400" b="1" dirty="0" smtClean="0">
                <a:solidFill>
                  <a:srgbClr val="44546A"/>
                </a:solidFill>
                <a:cs typeface="Calibri Light"/>
              </a:rPr>
              <a:t>7.0</a:t>
            </a:r>
            <a:endParaRPr lang="ru-RU" sz="2400" b="1" dirty="0">
              <a:solidFill>
                <a:srgbClr val="44546A"/>
              </a:solidFill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ru-RU" sz="2400" dirty="0">
              <a:solidFill>
                <a:srgbClr val="44546A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E5FA73-B31A-CA64-EAD6-73010B6BE4C4}"/>
              </a:ext>
            </a:extLst>
          </p:cNvPr>
          <p:cNvSpPr txBox="1"/>
          <p:nvPr/>
        </p:nvSpPr>
        <p:spPr>
          <a:xfrm>
            <a:off x="2304423" y="2671645"/>
            <a:ext cx="4468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rgbClr val="44546A"/>
                </a:solidFill>
                <a:cs typeface="Calibri Light"/>
              </a:rPr>
              <a:t>Занимает </a:t>
            </a:r>
            <a:r>
              <a:rPr lang="ru-RU" sz="2400" b="1" dirty="0" smtClean="0">
                <a:solidFill>
                  <a:srgbClr val="44546A"/>
                </a:solidFill>
                <a:cs typeface="Calibri Light"/>
              </a:rPr>
              <a:t>6.5 </a:t>
            </a:r>
            <a:r>
              <a:rPr lang="ru-RU" sz="2400" b="1" dirty="0" err="1">
                <a:solidFill>
                  <a:srgbClr val="44546A"/>
                </a:solidFill>
                <a:cs typeface="Calibri Light"/>
              </a:rPr>
              <a:t>Mб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11F26CD-F45E-45B9-BC72-41A0F0998D7C}"/>
              </a:ext>
            </a:extLst>
          </p:cNvPr>
          <p:cNvSpPr txBox="1"/>
          <p:nvPr/>
        </p:nvSpPr>
        <p:spPr>
          <a:xfrm>
            <a:off x="2304424" y="3359563"/>
            <a:ext cx="52831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rgbClr val="44546A"/>
                </a:solidFill>
                <a:cs typeface="Calibri Light"/>
              </a:rPr>
              <a:t>Разрешения: доступ к местоположения пользователя, доступ в интернет</a:t>
            </a:r>
            <a:endParaRPr lang="ru-RU" sz="2400" dirty="0">
              <a:solidFill>
                <a:srgbClr val="44546A"/>
              </a:solidFill>
            </a:endParaRPr>
          </a:p>
          <a:p>
            <a:pPr marL="285750" indent="-285750">
              <a:buFont typeface="Arial"/>
              <a:buChar char="•"/>
            </a:pPr>
            <a:endParaRPr lang="ru-RU" sz="2400" dirty="0">
              <a:solidFill>
                <a:srgbClr val="44546A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480650B-6A40-025B-8DFE-48D414500BE8}"/>
              </a:ext>
            </a:extLst>
          </p:cNvPr>
          <p:cNvSpPr txBox="1"/>
          <p:nvPr/>
        </p:nvSpPr>
        <p:spPr>
          <a:xfrm>
            <a:off x="2304423" y="4724215"/>
            <a:ext cx="446828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rgbClr val="44546A"/>
                </a:solidFill>
                <a:cs typeface="Calibri Light"/>
              </a:rPr>
              <a:t>Диагональ </a:t>
            </a:r>
            <a:r>
              <a:rPr lang="ru-RU" sz="2400" b="1" dirty="0" smtClean="0">
                <a:solidFill>
                  <a:srgbClr val="44546A"/>
                </a:solidFill>
                <a:cs typeface="Calibri Light"/>
              </a:rPr>
              <a:t>любая</a:t>
            </a:r>
          </a:p>
          <a:p>
            <a:endParaRPr lang="ru-RU" sz="2400" b="1" dirty="0">
              <a:solidFill>
                <a:srgbClr val="44546A"/>
              </a:solidFill>
              <a:cs typeface="Calibri Light"/>
            </a:endParaRPr>
          </a:p>
          <a:p>
            <a:r>
              <a:rPr lang="ru-RU" sz="2400" b="1" dirty="0" smtClean="0">
                <a:solidFill>
                  <a:srgbClr val="44546A"/>
                </a:solidFill>
                <a:cs typeface="Calibri Light"/>
              </a:rPr>
              <a:t>Ориентация - портрет</a:t>
            </a:r>
            <a:endParaRPr lang="ru-RU" sz="2400" b="1" dirty="0">
              <a:solidFill>
                <a:srgbClr val="44546A"/>
              </a:solidFill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ru-RU" sz="2400" dirty="0">
              <a:solidFill>
                <a:srgbClr val="44546A"/>
              </a:solidFill>
              <a:cs typeface="Calibri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10652530-0974-1CF2-6550-992CB4130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591733"/>
            <a:ext cx="721784" cy="7535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407B9D87-71C9-D44B-D487-EE655453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2544234"/>
            <a:ext cx="721784" cy="67945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FF138A33-61A1-CDDA-710C-D047092B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66" y="3369733"/>
            <a:ext cx="795867" cy="79586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2723D00B-BE91-86A7-F666-059440E3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50" y="4843760"/>
            <a:ext cx="838200" cy="8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24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Технологии</a:t>
            </a:r>
            <a:endParaRPr lang="ru-RU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471B00-BDF3-106E-7B1C-04AE40A43A23}"/>
              </a:ext>
            </a:extLst>
          </p:cNvPr>
          <p:cNvSpPr txBox="1"/>
          <p:nvPr/>
        </p:nvSpPr>
        <p:spPr>
          <a:xfrm>
            <a:off x="1758860" y="1621113"/>
            <a:ext cx="8452337" cy="34778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solidFill>
                  <a:srgbClr val="44546A"/>
                </a:solidFill>
              </a:rPr>
              <a:t>Взаимодействие с сервером (</a:t>
            </a:r>
            <a:r>
              <a:rPr lang="en-US" sz="2000" dirty="0" smtClean="0">
                <a:solidFill>
                  <a:srgbClr val="44546A"/>
                </a:solidFill>
              </a:rPr>
              <a:t>API</a:t>
            </a:r>
            <a:r>
              <a:rPr lang="ru-RU" sz="2000" dirty="0" smtClean="0">
                <a:solidFill>
                  <a:srgbClr val="44546A"/>
                </a:solidFill>
              </a:rPr>
              <a:t>)</a:t>
            </a:r>
            <a:r>
              <a:rPr lang="en-US" sz="2000" dirty="0" smtClean="0">
                <a:solidFill>
                  <a:srgbClr val="44546A"/>
                </a:solidFill>
              </a:rPr>
              <a:t> – Retrofit</a:t>
            </a:r>
          </a:p>
          <a:p>
            <a:endParaRPr lang="en-US" sz="2000" dirty="0" smtClean="0">
              <a:solidFill>
                <a:srgbClr val="44546A"/>
              </a:solidFill>
            </a:endParaRPr>
          </a:p>
          <a:p>
            <a:r>
              <a:rPr lang="ru-RU" sz="2000" dirty="0" smtClean="0">
                <a:solidFill>
                  <a:srgbClr val="44546A"/>
                </a:solidFill>
              </a:rPr>
              <a:t>База данных адресов – </a:t>
            </a:r>
            <a:r>
              <a:rPr lang="en-US" sz="2000" dirty="0" smtClean="0">
                <a:solidFill>
                  <a:srgbClr val="44546A"/>
                </a:solidFill>
              </a:rPr>
              <a:t>SQLite</a:t>
            </a:r>
          </a:p>
          <a:p>
            <a:endParaRPr lang="en-US" sz="2000" dirty="0" smtClean="0">
              <a:solidFill>
                <a:srgbClr val="44546A"/>
              </a:solidFill>
            </a:endParaRPr>
          </a:p>
          <a:p>
            <a:r>
              <a:rPr lang="ru-RU" sz="2000" dirty="0" smtClean="0">
                <a:solidFill>
                  <a:srgbClr val="44546A"/>
                </a:solidFill>
              </a:rPr>
              <a:t>Датчики – </a:t>
            </a:r>
            <a:r>
              <a:rPr lang="en-US" sz="2000" dirty="0" smtClean="0">
                <a:solidFill>
                  <a:srgbClr val="44546A"/>
                </a:solidFill>
              </a:rPr>
              <a:t>ACCELEROMETER, MAGNETIC FIELD</a:t>
            </a:r>
          </a:p>
          <a:p>
            <a:endParaRPr lang="en-US" sz="2000" dirty="0" smtClean="0">
              <a:solidFill>
                <a:srgbClr val="44546A"/>
              </a:solidFill>
            </a:endParaRPr>
          </a:p>
          <a:p>
            <a:r>
              <a:rPr lang="ru-RU" sz="2000" dirty="0" smtClean="0">
                <a:solidFill>
                  <a:srgbClr val="44546A"/>
                </a:solidFill>
              </a:rPr>
              <a:t>Хранение данных профиля – </a:t>
            </a:r>
            <a:r>
              <a:rPr lang="en-US" sz="2000" dirty="0" err="1" smtClean="0">
                <a:solidFill>
                  <a:srgbClr val="44546A"/>
                </a:solidFill>
              </a:rPr>
              <a:t>SharedPreferences</a:t>
            </a:r>
            <a:endParaRPr lang="en-US" sz="2000" dirty="0" smtClean="0">
              <a:solidFill>
                <a:srgbClr val="44546A"/>
              </a:solidFill>
            </a:endParaRPr>
          </a:p>
          <a:p>
            <a:endParaRPr lang="en-US" sz="2000" dirty="0" smtClean="0">
              <a:solidFill>
                <a:srgbClr val="44546A"/>
              </a:solidFill>
            </a:endParaRPr>
          </a:p>
          <a:p>
            <a:r>
              <a:rPr lang="ru-RU" sz="2000" dirty="0" smtClean="0">
                <a:solidFill>
                  <a:srgbClr val="44546A"/>
                </a:solidFill>
              </a:rPr>
              <a:t>Основные страницы – </a:t>
            </a:r>
            <a:r>
              <a:rPr lang="en-US" sz="2000" dirty="0" smtClean="0">
                <a:solidFill>
                  <a:srgbClr val="44546A"/>
                </a:solidFill>
              </a:rPr>
              <a:t>Fragment</a:t>
            </a:r>
          </a:p>
          <a:p>
            <a:endParaRPr lang="en-US" sz="2000" dirty="0">
              <a:solidFill>
                <a:srgbClr val="44546A"/>
              </a:solidFill>
            </a:endParaRPr>
          </a:p>
          <a:p>
            <a:r>
              <a:rPr lang="ru-RU" sz="2000" dirty="0" smtClean="0">
                <a:solidFill>
                  <a:srgbClr val="44546A"/>
                </a:solidFill>
              </a:rPr>
              <a:t>Считывание </a:t>
            </a:r>
            <a:r>
              <a:rPr lang="ru-RU" sz="2000" dirty="0" err="1" smtClean="0">
                <a:solidFill>
                  <a:srgbClr val="44546A"/>
                </a:solidFill>
              </a:rPr>
              <a:t>геопозиции</a:t>
            </a:r>
            <a:r>
              <a:rPr lang="ru-RU" sz="2000" dirty="0" smtClean="0">
                <a:solidFill>
                  <a:srgbClr val="44546A"/>
                </a:solidFill>
              </a:rPr>
              <a:t> - </a:t>
            </a:r>
            <a:r>
              <a:rPr lang="en-US" sz="2000" dirty="0" err="1" smtClean="0">
                <a:solidFill>
                  <a:srgbClr val="44546A"/>
                </a:solidFill>
              </a:rPr>
              <a:t>LocationListener</a:t>
            </a:r>
            <a:endParaRPr lang="ru-RU" sz="20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1110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279</Words>
  <Application>Microsoft Office PowerPoint</Application>
  <PresentationFormat>Широкоэкранный</PresentationFormat>
  <Paragraphs>97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SamsungOne 800C</vt:lpstr>
      <vt:lpstr>Calibri</vt:lpstr>
      <vt:lpstr>SamsungOne 450C</vt:lpstr>
      <vt:lpstr>Calibri Light</vt:lpstr>
      <vt:lpstr>Arial</vt:lpstr>
      <vt:lpstr>Samsung IT School</vt:lpstr>
      <vt:lpstr>Samsung IT School White</vt:lpstr>
      <vt:lpstr>Samsung IT School En</vt:lpstr>
      <vt:lpstr>Samsung IT School White En</vt:lpstr>
      <vt:lpstr>Индивидуальный проект  AR Bird</vt:lpstr>
      <vt:lpstr>Назначение</vt:lpstr>
      <vt:lpstr>Экраны приложения</vt:lpstr>
      <vt:lpstr>Экраны приложения</vt:lpstr>
      <vt:lpstr>Экраны приложения</vt:lpstr>
      <vt:lpstr>Принцип работы</vt:lpstr>
      <vt:lpstr>Дополнительный средства</vt:lpstr>
      <vt:lpstr>Требования</vt:lpstr>
      <vt:lpstr>Технологии</vt:lpstr>
      <vt:lpstr>Иерархия классов</vt:lpstr>
      <vt:lpstr>Перспективы</vt:lpstr>
      <vt:lpstr>Индивидуальный проект  AR Bird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Юлия</cp:lastModifiedBy>
  <cp:revision>137</cp:revision>
  <dcterms:created xsi:type="dcterms:W3CDTF">2020-05-25T08:37:09Z</dcterms:created>
  <dcterms:modified xsi:type="dcterms:W3CDTF">2023-05-23T17:16:55Z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